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image4.jpg" ContentType="image/jpeg"/>
  <Override PartName="/ppt/media/image5.jpg" ContentType="image/jpeg"/>
  <Override PartName="/ppt/media/image7.jpg" ContentType="image/jpeg"/>
  <Override PartName="/ppt/media/image8.jpg" ContentType="image/jpeg"/>
  <Override PartName="/ppt/media/image11.jpg" ContentType="image/jpeg"/>
  <Override PartName="/ppt/media/image12.jpg" ContentType="image/jpeg"/>
  <Override PartName="/ppt/media/image13.jpg" ContentType="image/jpeg"/>
  <Override PartName="/ppt/media/image14.jpg" ContentType="image/jpeg"/>
  <Override PartName="/ppt/media/image15.jpg" ContentType="image/jpeg"/>
  <Override PartName="/ppt/media/image16.jpg" ContentType="image/jpeg"/>
  <Override PartName="/ppt/media/image17.jpg" ContentType="image/jpeg"/>
  <Override PartName="/ppt/media/image18.jpg" ContentType="image/jpeg"/>
  <Override PartName="/ppt/media/image19.jpg" ContentType="image/jpeg"/>
  <Override PartName="/ppt/media/image20.jpg" ContentType="image/jpeg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78" r:id="rId9"/>
    <p:sldId id="304" r:id="rId10"/>
    <p:sldId id="307" r:id="rId11"/>
    <p:sldId id="279" r:id="rId12"/>
    <p:sldId id="286" r:id="rId13"/>
    <p:sldId id="308" r:id="rId14"/>
    <p:sldId id="280" r:id="rId15"/>
    <p:sldId id="305" r:id="rId16"/>
    <p:sldId id="309" r:id="rId17"/>
    <p:sldId id="281" r:id="rId18"/>
    <p:sldId id="306" r:id="rId19"/>
    <p:sldId id="310" r:id="rId20"/>
    <p:sldId id="282" r:id="rId21"/>
    <p:sldId id="311" r:id="rId22"/>
    <p:sldId id="312" r:id="rId23"/>
    <p:sldId id="313" r:id="rId24"/>
    <p:sldId id="285" r:id="rId25"/>
    <p:sldId id="283" r:id="rId26"/>
    <p:sldId id="284" r:id="rId27"/>
    <p:sldId id="287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6AB21AD-B248-444B-AB85-8DFCDD05621D}" v="99" dt="2023-04-20T17:07:22.431"/>
    <p1510:client id="{E2EE74F0-2286-4E41-8ECE-67052F04BAD5}" v="7" dt="2023-04-21T06:43:07.89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30096-E672-EF14-58FA-731E04EF67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067C94F-C7AD-203D-6667-457426EB2F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A4F45A-7EEF-587B-50C2-735E335315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EDE8B-C799-4662-98C4-CAB1C73B082F}" type="datetimeFigureOut">
              <a:rPr lang="en-IN" smtClean="0"/>
              <a:t>21-04-2023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0E4955-636E-773E-2C9E-CA3A54B5DF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0154DF-729A-BFE0-2562-4D7AC54E7E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4D16D-5C87-433B-94EC-673B123261B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975525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924B10-27C3-A9E3-56BF-0594B0FE89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2FB20D4-B515-C7D3-37B5-4879204F20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34DE65-947D-1401-7A5A-7C662D46E5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EDE8B-C799-4662-98C4-CAB1C73B082F}" type="datetimeFigureOut">
              <a:rPr lang="en-IN" smtClean="0"/>
              <a:t>21-04-2023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20F633-1F03-E5D9-21E3-46DBFAFF9E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15B595-6472-2608-8342-C65F4C7128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4D16D-5C87-433B-94EC-673B123261B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270021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615F1F9-378D-9AAB-576C-1E9A8F69087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219818A-E8C5-A935-7478-EA5DF531A8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787C7B-C3F6-93F3-6B21-3519F6D155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EDE8B-C799-4662-98C4-CAB1C73B082F}" type="datetimeFigureOut">
              <a:rPr lang="en-IN" smtClean="0"/>
              <a:t>21-04-2023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84DC0A-6FC8-48D7-1C81-AF2FF49CF3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BFBF52-54B1-24A0-FBC9-29317E6489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4D16D-5C87-433B-94EC-673B123261B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688260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4DF10-3B52-2751-7751-0E4451670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D07486-A443-B139-8A9A-6954C561BE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F644B0-6242-741C-2936-390D55C08C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EDE8B-C799-4662-98C4-CAB1C73B082F}" type="datetimeFigureOut">
              <a:rPr lang="en-IN" smtClean="0"/>
              <a:t>21-04-2023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C6B808-BD15-1F9B-92E5-85D1795D12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CEF263-E650-A581-4CAB-0DE43F954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4D16D-5C87-433B-94EC-673B123261B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852571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EB4B4-7705-9271-844F-454A20DB9B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ACD023-4542-DC51-4DAB-B2EA1B0FE4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DE0AE6-B56C-89A4-33CD-E4131C64EB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EDE8B-C799-4662-98C4-CAB1C73B082F}" type="datetimeFigureOut">
              <a:rPr lang="en-IN" smtClean="0"/>
              <a:t>21-04-2023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B1194A-457B-666C-CAEA-11517F60E8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4836C7-6A35-64E2-C89C-3825E504D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4D16D-5C87-433B-94EC-673B123261B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856624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2DD05-1BB7-2661-604A-15FF13D4A6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474157-7DA3-A9CA-94C5-52D0D1A091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C9EFD1-FB4F-1C79-1085-D9E015CB28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0831C4-8158-5DBA-1498-9BD9E0DDF1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EDE8B-C799-4662-98C4-CAB1C73B082F}" type="datetimeFigureOut">
              <a:rPr lang="en-IN" smtClean="0"/>
              <a:t>21-04-2023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B517CB-D576-755F-C418-E874C61C82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3FB4C8-D3F6-C9D4-9FD0-524CC64358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4D16D-5C87-433B-94EC-673B123261B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255241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0A639-2C8E-9D7E-EFF9-000E0554E4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63ED64-3B17-435E-9CE5-1D4DB0C980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05C3BF-A461-AAEA-CABF-3AB61D82DA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D7822F2-E82B-AA9E-0390-AC9E0F61698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B8E35D-BA51-F20D-C093-A4BFECBE2E6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A1AC6CD-7143-7FF1-8B91-723BB174C7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EDE8B-C799-4662-98C4-CAB1C73B082F}" type="datetimeFigureOut">
              <a:rPr lang="en-IN" smtClean="0"/>
              <a:t>21-04-2023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B543D73-3882-90C9-619A-2C5B133DEB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7FD361D-A144-DA80-8736-34094414E0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4D16D-5C87-433B-94EC-673B123261B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712154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A1A5ED-0068-B980-F3C7-041B1350C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54699E-CD20-2A9B-F2D5-B65D5BFD4A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EDE8B-C799-4662-98C4-CAB1C73B082F}" type="datetimeFigureOut">
              <a:rPr lang="en-IN" smtClean="0"/>
              <a:t>21-04-2023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24C5E6-E75F-34E3-12AD-4A98F0EECB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F366D2-E685-2FF1-9487-8BE9B81087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4D16D-5C87-433B-94EC-673B123261B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721574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E69456-1250-3BA5-1480-FDCAE361A0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EDE8B-C799-4662-98C4-CAB1C73B082F}" type="datetimeFigureOut">
              <a:rPr lang="en-IN" smtClean="0"/>
              <a:t>21-04-2023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BAF6485-6D76-1FA5-908B-9DE1552FAC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0BB53C-2AA3-A7DF-258A-4888B82C5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4D16D-5C87-433B-94EC-673B123261B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809898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14FA1D-2569-75CA-6284-F46D628898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2FBD85-9C50-0DD3-5448-241AFF6AAD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048AD1-B41E-9057-3CF4-BE5FCEBBD8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F5AFBA-6AAF-3C5E-DACA-F4ACCEAF45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EDE8B-C799-4662-98C4-CAB1C73B082F}" type="datetimeFigureOut">
              <a:rPr lang="en-IN" smtClean="0"/>
              <a:t>21-04-2023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69FA7B-EA1E-E75F-F22A-15914A49BA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AE38BF-39EA-10D0-15D4-4BFBD099ED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4D16D-5C87-433B-94EC-673B123261B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760156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92D769-F1B3-4CA4-BB79-63B220E7D4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40C3976-9005-04AB-C520-57A2A83E809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681C01-3195-D9CC-3EBF-FBBE128174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14295E-309A-2FC5-8345-CDDDE04512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EDE8B-C799-4662-98C4-CAB1C73B082F}" type="datetimeFigureOut">
              <a:rPr lang="en-IN" smtClean="0"/>
              <a:t>21-04-2023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FFC23A-D6CB-24D0-05AF-8779B6025E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5F3171-9485-88DF-266B-DB67C10C5C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4D16D-5C87-433B-94EC-673B123261B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893268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024451A-89D3-3AFF-B46D-A253522761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4B9809-99D1-70AC-0075-95FCAB0CD6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7E6E04-A070-5185-AE49-C9C3FC192D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EEDE8B-C799-4662-98C4-CAB1C73B082F}" type="datetimeFigureOut">
              <a:rPr lang="en-IN" smtClean="0"/>
              <a:t>21-04-2023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FB7D5D-D8AB-2525-D09E-058255E440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62C86E-B97F-1C21-D534-A3A109DAE2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14D16D-5C87-433B-94EC-673B123261B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505908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4">
            <a:extLst>
              <a:ext uri="{FF2B5EF4-FFF2-40B4-BE49-F238E27FC236}">
                <a16:creationId xmlns:a16="http://schemas.microsoft.com/office/drawing/2014/main" id="{218A11E5-A101-BABA-E325-86C8E2866C45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45937" y="1008690"/>
            <a:ext cx="2100126" cy="208167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BF2A291-976E-4EE4-4451-D0086754A69E}"/>
              </a:ext>
            </a:extLst>
          </p:cNvPr>
          <p:cNvSpPr txBox="1"/>
          <p:nvPr/>
        </p:nvSpPr>
        <p:spPr>
          <a:xfrm>
            <a:off x="3324225" y="372958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800" spc="-5" dirty="0">
                <a:solidFill>
                  <a:srgbClr val="000000"/>
                </a:solidFill>
                <a:latin typeface="Times New Roman"/>
                <a:cs typeface="Times New Roman"/>
              </a:rPr>
              <a:t>TK</a:t>
            </a:r>
            <a:r>
              <a:rPr lang="en-US" sz="1800" dirty="0">
                <a:solidFill>
                  <a:srgbClr val="000000"/>
                </a:solidFill>
                <a:latin typeface="Times New Roman"/>
                <a:cs typeface="Times New Roman"/>
              </a:rPr>
              <a:t>R</a:t>
            </a:r>
            <a:r>
              <a:rPr lang="en-US" sz="1800" spc="-5" dirty="0">
                <a:solidFill>
                  <a:srgbClr val="000000"/>
                </a:solidFill>
                <a:latin typeface="Times New Roman"/>
                <a:cs typeface="Times New Roman"/>
              </a:rPr>
              <a:t> COLLEG</a:t>
            </a:r>
            <a:r>
              <a:rPr lang="en-US" sz="1800" dirty="0">
                <a:solidFill>
                  <a:srgbClr val="000000"/>
                </a:solidFill>
                <a:latin typeface="Times New Roman"/>
                <a:cs typeface="Times New Roman"/>
              </a:rPr>
              <a:t>E</a:t>
            </a:r>
            <a:r>
              <a:rPr lang="en-US" sz="1800" spc="-5" dirty="0">
                <a:solidFill>
                  <a:srgbClr val="000000"/>
                </a:solidFill>
                <a:latin typeface="Times New Roman"/>
                <a:cs typeface="Times New Roman"/>
              </a:rPr>
              <a:t> O</a:t>
            </a:r>
            <a:r>
              <a:rPr lang="en-US" sz="1800" dirty="0">
                <a:solidFill>
                  <a:srgbClr val="000000"/>
                </a:solidFill>
                <a:latin typeface="Times New Roman"/>
                <a:cs typeface="Times New Roman"/>
              </a:rPr>
              <a:t>F</a:t>
            </a:r>
            <a:r>
              <a:rPr lang="en-US" sz="1800" spc="-6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sz="1800" spc="-5" dirty="0">
                <a:solidFill>
                  <a:srgbClr val="000000"/>
                </a:solidFill>
                <a:latin typeface="Times New Roman"/>
                <a:cs typeface="Times New Roman"/>
              </a:rPr>
              <a:t>ENGINEERIN</a:t>
            </a:r>
            <a:r>
              <a:rPr lang="en-US" sz="1800" dirty="0">
                <a:solidFill>
                  <a:srgbClr val="000000"/>
                </a:solidFill>
                <a:latin typeface="Times New Roman"/>
                <a:cs typeface="Times New Roman"/>
              </a:rPr>
              <a:t>G</a:t>
            </a:r>
            <a:r>
              <a:rPr lang="en-US" sz="1800" spc="-1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sz="1800" spc="-5" dirty="0">
                <a:solidFill>
                  <a:srgbClr val="000000"/>
                </a:solidFill>
                <a:latin typeface="Times New Roman"/>
                <a:cs typeface="Times New Roman"/>
              </a:rPr>
              <a:t>AN</a:t>
            </a:r>
            <a:r>
              <a:rPr lang="en-US" sz="1800" dirty="0">
                <a:solidFill>
                  <a:srgbClr val="000000"/>
                </a:solidFill>
                <a:latin typeface="Times New Roman"/>
                <a:cs typeface="Times New Roman"/>
              </a:rPr>
              <a:t>D</a:t>
            </a:r>
            <a:r>
              <a:rPr lang="en-US" sz="1800" spc="-3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sz="1800" spc="-5" dirty="0">
                <a:solidFill>
                  <a:srgbClr val="000000"/>
                </a:solidFill>
                <a:latin typeface="Times New Roman"/>
                <a:cs typeface="Times New Roman"/>
              </a:rPr>
              <a:t>TECHNOLOGY</a:t>
            </a:r>
            <a:endParaRPr lang="en-US" sz="1800" dirty="0">
              <a:latin typeface="Times New Roman"/>
              <a:cs typeface="Times New Roman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F1ED0C-336D-24EF-6188-87E1D2C90BC6}"/>
              </a:ext>
            </a:extLst>
          </p:cNvPr>
          <p:cNvSpPr txBox="1"/>
          <p:nvPr/>
        </p:nvSpPr>
        <p:spPr>
          <a:xfrm>
            <a:off x="3324225" y="4098916"/>
            <a:ext cx="6096000" cy="836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1795"/>
              </a:lnSpc>
              <a:spcBef>
                <a:spcPts val="100"/>
              </a:spcBef>
            </a:pPr>
            <a:r>
              <a:rPr lang="en-US" sz="1800" dirty="0">
                <a:latin typeface="Times New Roman"/>
                <a:cs typeface="Times New Roman"/>
              </a:rPr>
              <a:t>(Autonomous,</a:t>
            </a:r>
            <a:r>
              <a:rPr lang="en-US" sz="1800" spc="-85" dirty="0">
                <a:latin typeface="Times New Roman"/>
                <a:cs typeface="Times New Roman"/>
              </a:rPr>
              <a:t> </a:t>
            </a:r>
            <a:r>
              <a:rPr lang="en-US" sz="1800" spc="-5" dirty="0">
                <a:latin typeface="Times New Roman"/>
                <a:cs typeface="Times New Roman"/>
              </a:rPr>
              <a:t>Accredite</a:t>
            </a:r>
            <a:r>
              <a:rPr lang="en-US" sz="1800" dirty="0">
                <a:latin typeface="Times New Roman"/>
                <a:cs typeface="Times New Roman"/>
              </a:rPr>
              <a:t>d</a:t>
            </a:r>
            <a:r>
              <a:rPr lang="en-US" sz="1800" spc="-5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by </a:t>
            </a:r>
            <a:r>
              <a:rPr lang="en-US" sz="1800" spc="-5" dirty="0">
                <a:latin typeface="Times New Roman"/>
                <a:cs typeface="Times New Roman"/>
              </a:rPr>
              <a:t>NAA</a:t>
            </a:r>
            <a:r>
              <a:rPr lang="en-US" sz="1800" dirty="0">
                <a:latin typeface="Times New Roman"/>
                <a:cs typeface="Times New Roman"/>
              </a:rPr>
              <a:t>C</a:t>
            </a:r>
            <a:r>
              <a:rPr lang="en-US" sz="1800" spc="-5" dirty="0">
                <a:latin typeface="Times New Roman"/>
                <a:cs typeface="Times New Roman"/>
              </a:rPr>
              <a:t> wit</a:t>
            </a:r>
            <a:r>
              <a:rPr lang="en-US" sz="1800" dirty="0">
                <a:latin typeface="Times New Roman"/>
                <a:cs typeface="Times New Roman"/>
              </a:rPr>
              <a:t>h</a:t>
            </a:r>
            <a:r>
              <a:rPr lang="en-US" sz="1800" spc="-5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‘</a:t>
            </a:r>
            <a:r>
              <a:rPr lang="en-US" sz="1800" spc="-165" dirty="0">
                <a:latin typeface="Times New Roman"/>
                <a:cs typeface="Times New Roman"/>
              </a:rPr>
              <a:t>A</a:t>
            </a:r>
            <a:r>
              <a:rPr lang="en-US" sz="1800" dirty="0">
                <a:latin typeface="Times New Roman"/>
                <a:cs typeface="Times New Roman"/>
              </a:rPr>
              <a:t>’</a:t>
            </a:r>
            <a:r>
              <a:rPr lang="en-US" sz="1800" spc="-114" dirty="0">
                <a:latin typeface="Times New Roman"/>
                <a:cs typeface="Times New Roman"/>
              </a:rPr>
              <a:t> </a:t>
            </a:r>
            <a:r>
              <a:rPr lang="en-US" sz="1800" spc="-5" dirty="0">
                <a:latin typeface="Times New Roman"/>
                <a:cs typeface="Times New Roman"/>
              </a:rPr>
              <a:t>Grade)</a:t>
            </a:r>
            <a:endParaRPr lang="en-US" sz="1800" dirty="0">
              <a:latin typeface="Times New Roman"/>
              <a:cs typeface="Times New Roman"/>
            </a:endParaRPr>
          </a:p>
          <a:p>
            <a:pPr algn="ctr">
              <a:lnSpc>
                <a:spcPts val="2030"/>
              </a:lnSpc>
            </a:pPr>
            <a:r>
              <a:rPr lang="en-US" sz="1800" b="1" spc="-5" dirty="0">
                <a:latin typeface="Times New Roman"/>
                <a:cs typeface="Times New Roman"/>
              </a:rPr>
              <a:t>Department</a:t>
            </a:r>
            <a:r>
              <a:rPr lang="en-US" sz="1800" b="1" spc="-20" dirty="0">
                <a:latin typeface="Times New Roman"/>
                <a:cs typeface="Times New Roman"/>
              </a:rPr>
              <a:t> </a:t>
            </a:r>
            <a:r>
              <a:rPr lang="en-US" sz="1800" b="1" dirty="0">
                <a:latin typeface="Times New Roman"/>
                <a:cs typeface="Times New Roman"/>
              </a:rPr>
              <a:t>of</a:t>
            </a:r>
            <a:r>
              <a:rPr lang="en-US" sz="1800" b="1" spc="-15" dirty="0">
                <a:latin typeface="Times New Roman"/>
                <a:cs typeface="Times New Roman"/>
              </a:rPr>
              <a:t> </a:t>
            </a:r>
            <a:r>
              <a:rPr lang="en-US" sz="1800" b="1" spc="-5" dirty="0">
                <a:latin typeface="Times New Roman"/>
                <a:cs typeface="Times New Roman"/>
              </a:rPr>
              <a:t>Computer</a:t>
            </a:r>
            <a:r>
              <a:rPr lang="en-US" sz="1800" b="1" spc="-50" dirty="0">
                <a:latin typeface="Times New Roman"/>
                <a:cs typeface="Times New Roman"/>
              </a:rPr>
              <a:t> </a:t>
            </a:r>
            <a:r>
              <a:rPr lang="en-US" sz="1800" b="1" spc="-5" dirty="0">
                <a:latin typeface="Times New Roman"/>
                <a:cs typeface="Times New Roman"/>
              </a:rPr>
              <a:t>Science</a:t>
            </a:r>
            <a:r>
              <a:rPr lang="en-US" sz="1800" b="1" spc="-20" dirty="0">
                <a:latin typeface="Times New Roman"/>
                <a:cs typeface="Times New Roman"/>
              </a:rPr>
              <a:t> </a:t>
            </a:r>
            <a:r>
              <a:rPr lang="en-US" sz="1800" b="1" dirty="0">
                <a:latin typeface="Times New Roman"/>
                <a:cs typeface="Times New Roman"/>
              </a:rPr>
              <a:t>&amp;</a:t>
            </a:r>
            <a:r>
              <a:rPr lang="en-US" sz="1800" b="1" spc="-15" dirty="0">
                <a:latin typeface="Times New Roman"/>
                <a:cs typeface="Times New Roman"/>
              </a:rPr>
              <a:t> </a:t>
            </a:r>
            <a:r>
              <a:rPr lang="en-US" sz="1800" b="1" spc="-5" dirty="0">
                <a:latin typeface="Times New Roman"/>
                <a:cs typeface="Times New Roman"/>
              </a:rPr>
              <a:t>Engineering</a:t>
            </a:r>
            <a:endParaRPr lang="en-US" sz="1800" dirty="0">
              <a:latin typeface="Times New Roman"/>
              <a:cs typeface="Times New Roman"/>
            </a:endParaRPr>
          </a:p>
          <a:p>
            <a:pPr marL="980440">
              <a:lnSpc>
                <a:spcPts val="2030"/>
              </a:lnSpc>
            </a:pPr>
            <a:r>
              <a:rPr lang="en-US" sz="1800" b="1" spc="-5" dirty="0">
                <a:latin typeface="Times New Roman"/>
                <a:cs typeface="Times New Roman"/>
              </a:rPr>
              <a:t>	B</a:t>
            </a:r>
            <a:r>
              <a:rPr lang="en-US" sz="1800" b="1" dirty="0">
                <a:latin typeface="Times New Roman"/>
                <a:cs typeface="Times New Roman"/>
              </a:rPr>
              <a:t>.</a:t>
            </a:r>
            <a:r>
              <a:rPr lang="en-US" sz="1800" b="1" spc="-35" dirty="0">
                <a:latin typeface="Times New Roman"/>
                <a:cs typeface="Times New Roman"/>
              </a:rPr>
              <a:t> </a:t>
            </a:r>
            <a:r>
              <a:rPr lang="en-US" sz="1800" b="1" spc="-160" dirty="0">
                <a:latin typeface="Times New Roman"/>
                <a:cs typeface="Times New Roman"/>
              </a:rPr>
              <a:t>T</a:t>
            </a:r>
            <a:r>
              <a:rPr lang="en-US" sz="1800" b="1" spc="-5" dirty="0">
                <a:latin typeface="Times New Roman"/>
                <a:cs typeface="Times New Roman"/>
              </a:rPr>
              <a:t>ec</a:t>
            </a:r>
            <a:r>
              <a:rPr lang="en-US" sz="1800" b="1" dirty="0">
                <a:latin typeface="Times New Roman"/>
                <a:cs typeface="Times New Roman"/>
              </a:rPr>
              <a:t>h</a:t>
            </a:r>
            <a:r>
              <a:rPr lang="en-US" sz="1800" b="1" spc="-5" dirty="0">
                <a:latin typeface="Times New Roman"/>
                <a:cs typeface="Times New Roman"/>
              </a:rPr>
              <a:t> I</a:t>
            </a:r>
            <a:r>
              <a:rPr lang="en-US" sz="1800" b="1" dirty="0">
                <a:latin typeface="Times New Roman"/>
                <a:cs typeface="Times New Roman"/>
              </a:rPr>
              <a:t>V</a:t>
            </a:r>
            <a:r>
              <a:rPr lang="en-US" sz="1800" b="1" spc="-95" dirty="0">
                <a:latin typeface="Times New Roman"/>
                <a:cs typeface="Times New Roman"/>
              </a:rPr>
              <a:t> </a:t>
            </a:r>
            <a:r>
              <a:rPr lang="en-US" sz="1800" b="1" spc="-190" dirty="0">
                <a:latin typeface="Times New Roman"/>
                <a:cs typeface="Times New Roman"/>
              </a:rPr>
              <a:t>Y</a:t>
            </a:r>
            <a:r>
              <a:rPr lang="en-US" sz="1800" b="1" spc="-5" dirty="0">
                <a:latin typeface="Times New Roman"/>
                <a:cs typeface="Times New Roman"/>
              </a:rPr>
              <a:t>ea</a:t>
            </a:r>
            <a:r>
              <a:rPr lang="en-US" sz="1800" b="1" dirty="0">
                <a:latin typeface="Times New Roman"/>
                <a:cs typeface="Times New Roman"/>
              </a:rPr>
              <a:t>r</a:t>
            </a:r>
            <a:r>
              <a:rPr lang="en-US" sz="1800" b="1" spc="-35" dirty="0">
                <a:latin typeface="Times New Roman"/>
                <a:cs typeface="Times New Roman"/>
              </a:rPr>
              <a:t> </a:t>
            </a:r>
            <a:r>
              <a:rPr lang="en-US" sz="1800" b="1" spc="-5" dirty="0">
                <a:latin typeface="Times New Roman"/>
                <a:cs typeface="Times New Roman"/>
              </a:rPr>
              <a:t>I</a:t>
            </a:r>
            <a:r>
              <a:rPr lang="en-US" sz="1800" b="1" dirty="0">
                <a:latin typeface="Times New Roman"/>
                <a:cs typeface="Times New Roman"/>
              </a:rPr>
              <a:t>I</a:t>
            </a:r>
            <a:r>
              <a:rPr lang="en-US" sz="1800" b="1" spc="-5" dirty="0">
                <a:latin typeface="Times New Roman"/>
                <a:cs typeface="Times New Roman"/>
              </a:rPr>
              <a:t> Semester</a:t>
            </a:r>
            <a:endParaRPr lang="en-US" sz="1800" dirty="0">
              <a:latin typeface="Times New Roman"/>
              <a:cs typeface="Times New Roman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112DDB2-0A47-E9E2-893A-42B11D23CDC8}"/>
              </a:ext>
            </a:extLst>
          </p:cNvPr>
          <p:cNvSpPr txBox="1"/>
          <p:nvPr/>
        </p:nvSpPr>
        <p:spPr>
          <a:xfrm>
            <a:off x="4286250" y="5377357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dirty="0"/>
              <a:t>Project Part B</a:t>
            </a:r>
            <a:endParaRPr lang="en-IN" sz="5400" dirty="0"/>
          </a:p>
        </p:txBody>
      </p:sp>
    </p:spTree>
    <p:extLst>
      <p:ext uri="{BB962C8B-B14F-4D97-AF65-F5344CB8AC3E}">
        <p14:creationId xmlns:p14="http://schemas.microsoft.com/office/powerpoint/2010/main" val="21233715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E10F169-4ED8-12F4-EA4B-614FD1FA25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6187" y="459374"/>
            <a:ext cx="8836448" cy="5939252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5803468-38E2-4B42-4458-8E8645E03179}"/>
              </a:ext>
            </a:extLst>
          </p:cNvPr>
          <p:cNvSpPr/>
          <p:nvPr/>
        </p:nvSpPr>
        <p:spPr>
          <a:xfrm>
            <a:off x="231494" y="2780818"/>
            <a:ext cx="2523281" cy="6481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DBEAF0-2298-E9D8-0EC5-88BCED2AAD67}"/>
              </a:ext>
            </a:extLst>
          </p:cNvPr>
          <p:cNvSpPr txBox="1"/>
          <p:nvPr/>
        </p:nvSpPr>
        <p:spPr>
          <a:xfrm>
            <a:off x="821802" y="2920243"/>
            <a:ext cx="21065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MICE O/P: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42148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inus Sign 1">
            <a:extLst>
              <a:ext uri="{FF2B5EF4-FFF2-40B4-BE49-F238E27FC236}">
                <a16:creationId xmlns:a16="http://schemas.microsoft.com/office/drawing/2014/main" id="{B5176168-9903-08D5-B52E-EB2D4C1CBA50}"/>
              </a:ext>
            </a:extLst>
          </p:cNvPr>
          <p:cNvSpPr/>
          <p:nvPr/>
        </p:nvSpPr>
        <p:spPr>
          <a:xfrm>
            <a:off x="149290" y="-1203649"/>
            <a:ext cx="11893420" cy="3909527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E3AF9E-66E5-53F3-16CD-C1DEC99CA735}"/>
              </a:ext>
            </a:extLst>
          </p:cNvPr>
          <p:cNvSpPr txBox="1"/>
          <p:nvPr/>
        </p:nvSpPr>
        <p:spPr>
          <a:xfrm>
            <a:off x="3722914" y="429209"/>
            <a:ext cx="80616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3.FEATURE SELECTION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FA67A62-F9F6-C32C-F45A-6D0E04A31C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3186" y="2985500"/>
            <a:ext cx="5829805" cy="1089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9752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000F626-306E-0E97-41D9-05AD9F2FCC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905000"/>
            <a:ext cx="10934700" cy="3048000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97DE32F-4485-8D0B-38CF-6AA1DF930FB7}"/>
              </a:ext>
            </a:extLst>
          </p:cNvPr>
          <p:cNvSpPr/>
          <p:nvPr/>
        </p:nvSpPr>
        <p:spPr>
          <a:xfrm>
            <a:off x="4452395" y="474408"/>
            <a:ext cx="2523281" cy="6481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E75264-074D-F71A-7A9F-9CAB524E273B}"/>
              </a:ext>
            </a:extLst>
          </p:cNvPr>
          <p:cNvSpPr txBox="1"/>
          <p:nvPr/>
        </p:nvSpPr>
        <p:spPr>
          <a:xfrm>
            <a:off x="4869083" y="613833"/>
            <a:ext cx="21065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Fisher Score Code: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14559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2BAC7BC-27F8-4AA8-396C-D5646A1113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5575" y="1670372"/>
            <a:ext cx="1828800" cy="3771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44E8989-FAFD-1EA5-8294-36701E67E0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1541" y="1670372"/>
            <a:ext cx="5852172" cy="4389129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8A16D4C-F111-C137-DC75-A27BEF4A2A2D}"/>
              </a:ext>
            </a:extLst>
          </p:cNvPr>
          <p:cNvSpPr/>
          <p:nvPr/>
        </p:nvSpPr>
        <p:spPr>
          <a:xfrm>
            <a:off x="4452395" y="474408"/>
            <a:ext cx="2523281" cy="6481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3DE4B8-E603-3810-A281-2CEF625B3547}"/>
              </a:ext>
            </a:extLst>
          </p:cNvPr>
          <p:cNvSpPr txBox="1"/>
          <p:nvPr/>
        </p:nvSpPr>
        <p:spPr>
          <a:xfrm>
            <a:off x="5042703" y="613833"/>
            <a:ext cx="21065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Fisher Score O/P: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292148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inus Sign 5">
            <a:extLst>
              <a:ext uri="{FF2B5EF4-FFF2-40B4-BE49-F238E27FC236}">
                <a16:creationId xmlns:a16="http://schemas.microsoft.com/office/drawing/2014/main" id="{0610935E-3307-1528-B540-B4AFC6B73D3F}"/>
              </a:ext>
            </a:extLst>
          </p:cNvPr>
          <p:cNvSpPr/>
          <p:nvPr/>
        </p:nvSpPr>
        <p:spPr>
          <a:xfrm>
            <a:off x="149290" y="-1203649"/>
            <a:ext cx="11893420" cy="3909527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D2B4A6-34A1-E7EC-1454-4584C38519D5}"/>
              </a:ext>
            </a:extLst>
          </p:cNvPr>
          <p:cNvSpPr txBox="1"/>
          <p:nvPr/>
        </p:nvSpPr>
        <p:spPr>
          <a:xfrm>
            <a:off x="3722914" y="429209"/>
            <a:ext cx="80616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4. STANDARD SCALAR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521BDB-9C16-6FF6-748B-CED8FCDA0E0C}"/>
              </a:ext>
            </a:extLst>
          </p:cNvPr>
          <p:cNvSpPr txBox="1"/>
          <p:nvPr/>
        </p:nvSpPr>
        <p:spPr>
          <a:xfrm>
            <a:off x="877078" y="1660849"/>
            <a:ext cx="10506269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0" dirty="0">
                <a:effectLst/>
              </a:rPr>
              <a:t>Scaling</a:t>
            </a:r>
            <a:r>
              <a:rPr lang="en-US" sz="2800" b="0" i="0" dirty="0">
                <a:effectLst/>
              </a:rPr>
              <a:t> of Features is an essential step in modeling the algorithms with the datasets. The data that is usually used for the purpose of modeling is derived through various means </a:t>
            </a:r>
          </a:p>
          <a:p>
            <a:endParaRPr lang="en-US" sz="2800" dirty="0"/>
          </a:p>
          <a:p>
            <a:r>
              <a:rPr lang="en-US" sz="2800" b="0" i="1" dirty="0">
                <a:effectLst/>
              </a:rPr>
              <a:t>Standardization is a scaling technique wherein it makes the data scale-free by converting the statistical distribution of the data into the below format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sz="2800" b="1" i="0" dirty="0">
                <a:solidFill>
                  <a:srgbClr val="4D5B7C"/>
                </a:solidFill>
                <a:effectLst/>
                <a:latin typeface="Inter"/>
              </a:rPr>
              <a:t>mean - 0 (zero)</a:t>
            </a:r>
            <a:endParaRPr lang="en-IN" sz="2800" b="0" i="0" dirty="0">
              <a:solidFill>
                <a:srgbClr val="4D5B7C"/>
              </a:solidFill>
              <a:effectLst/>
              <a:latin typeface="Inter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IN" sz="2800" b="1" i="0" dirty="0">
                <a:solidFill>
                  <a:srgbClr val="4D5B7C"/>
                </a:solidFill>
                <a:effectLst/>
                <a:latin typeface="Inter"/>
              </a:rPr>
              <a:t>standard deviation – 1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IN" sz="2800" b="0" i="0" dirty="0">
              <a:solidFill>
                <a:srgbClr val="4D5B7C"/>
              </a:solidFill>
              <a:effectLst/>
              <a:latin typeface="Inter"/>
            </a:endParaRPr>
          </a:p>
          <a:p>
            <a:br>
              <a:rPr lang="en-IN" sz="2800" dirty="0"/>
            </a:br>
            <a:endParaRPr lang="en-IN" sz="28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C3097CE-5454-F6F9-93A5-2CC259C89E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5682" y="4621791"/>
            <a:ext cx="2309060" cy="115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7123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A8E3460-CDFA-0988-E00F-8B1FC7E23B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8325" y="1524000"/>
            <a:ext cx="8515350" cy="3810000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BFB2550-DD1F-917B-5474-C09A3C88F523}"/>
              </a:ext>
            </a:extLst>
          </p:cNvPr>
          <p:cNvSpPr/>
          <p:nvPr/>
        </p:nvSpPr>
        <p:spPr>
          <a:xfrm>
            <a:off x="4834359" y="66585"/>
            <a:ext cx="2523281" cy="6481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F0A9CB-0E1E-4DE1-5573-C4C28C028C2B}"/>
              </a:ext>
            </a:extLst>
          </p:cNvPr>
          <p:cNvSpPr txBox="1"/>
          <p:nvPr/>
        </p:nvSpPr>
        <p:spPr>
          <a:xfrm>
            <a:off x="4834359" y="255172"/>
            <a:ext cx="3534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STANDARD SCALAR CODE: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585230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5DA3979-6676-DD9E-EF81-ED1E8AE8BE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5450"/>
            <a:ext cx="10515600" cy="3467100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CCB30B0-D40B-311C-5515-EB47CF452F50}"/>
              </a:ext>
            </a:extLst>
          </p:cNvPr>
          <p:cNvSpPr/>
          <p:nvPr/>
        </p:nvSpPr>
        <p:spPr>
          <a:xfrm>
            <a:off x="4834359" y="66585"/>
            <a:ext cx="2523281" cy="6481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692A15-0BCD-EAEB-87AC-3147BE5A2AE1}"/>
              </a:ext>
            </a:extLst>
          </p:cNvPr>
          <p:cNvSpPr txBox="1"/>
          <p:nvPr/>
        </p:nvSpPr>
        <p:spPr>
          <a:xfrm>
            <a:off x="4834359" y="255172"/>
            <a:ext cx="3534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STANDARD SCALAR O/P: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02234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inus Sign 1">
            <a:extLst>
              <a:ext uri="{FF2B5EF4-FFF2-40B4-BE49-F238E27FC236}">
                <a16:creationId xmlns:a16="http://schemas.microsoft.com/office/drawing/2014/main" id="{27C4EF03-EDCD-20AA-F81A-09428768743E}"/>
              </a:ext>
            </a:extLst>
          </p:cNvPr>
          <p:cNvSpPr/>
          <p:nvPr/>
        </p:nvSpPr>
        <p:spPr>
          <a:xfrm>
            <a:off x="457200" y="-1758820"/>
            <a:ext cx="11893420" cy="5187820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238C86-5B2A-B657-E2ED-F8E478FAFA2B}"/>
              </a:ext>
            </a:extLst>
          </p:cNvPr>
          <p:cNvSpPr txBox="1"/>
          <p:nvPr/>
        </p:nvSpPr>
        <p:spPr>
          <a:xfrm>
            <a:off x="2285999" y="186614"/>
            <a:ext cx="806164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5. SYNTHETIC MINORITY OVER-SAMPLING TECHNIQUES(</a:t>
            </a:r>
            <a:r>
              <a:rPr lang="en-US" sz="3600" b="1" dirty="0"/>
              <a:t>SMOTE)</a:t>
            </a:r>
            <a:endParaRPr lang="en-US" sz="3600" dirty="0"/>
          </a:p>
          <a:p>
            <a:pPr algn="ctr"/>
            <a:endParaRPr lang="en-US" sz="3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D1FCCF-252E-88CC-F5F7-7C180D05390B}"/>
              </a:ext>
            </a:extLst>
          </p:cNvPr>
          <p:cNvSpPr txBox="1"/>
          <p:nvPr/>
        </p:nvSpPr>
        <p:spPr>
          <a:xfrm>
            <a:off x="522514" y="1791478"/>
            <a:ext cx="1121228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757575"/>
                </a:solidFill>
                <a:effectLst/>
                <a:latin typeface="sohne"/>
              </a:rPr>
              <a:t>SMOTE: a powerful solution for imbalanced data. </a:t>
            </a:r>
          </a:p>
          <a:p>
            <a:r>
              <a:rPr lang="en-US" b="0" i="0" dirty="0">
                <a:solidFill>
                  <a:srgbClr val="757575"/>
                </a:solidFill>
                <a:effectLst/>
                <a:latin typeface="sohne"/>
              </a:rPr>
              <a:t>Accuracy is a bad machine learning metric when working with imbalanced data.</a:t>
            </a:r>
          </a:p>
          <a:p>
            <a:r>
              <a:rPr lang="en-US" dirty="0">
                <a:solidFill>
                  <a:srgbClr val="757575"/>
                </a:solidFill>
                <a:latin typeface="sohne"/>
              </a:rPr>
              <a:t>Few Methods for class imbalance.</a:t>
            </a:r>
          </a:p>
          <a:p>
            <a:pPr lvl="1"/>
            <a:r>
              <a:rPr lang="en-US" b="0" i="0" dirty="0" err="1">
                <a:solidFill>
                  <a:srgbClr val="757575"/>
                </a:solidFill>
                <a:effectLst/>
                <a:latin typeface="sohne"/>
              </a:rPr>
              <a:t>UnderSampling</a:t>
            </a:r>
            <a:r>
              <a:rPr lang="en-US" b="0" i="0" dirty="0">
                <a:solidFill>
                  <a:srgbClr val="757575"/>
                </a:solidFill>
                <a:effectLst/>
                <a:latin typeface="sohne"/>
              </a:rPr>
              <a:t>:</a:t>
            </a:r>
          </a:p>
          <a:p>
            <a:pPr lvl="1"/>
            <a:r>
              <a:rPr lang="en-US" b="0" i="0" dirty="0" err="1">
                <a:solidFill>
                  <a:srgbClr val="757575"/>
                </a:solidFill>
                <a:effectLst/>
                <a:latin typeface="sohne"/>
              </a:rPr>
              <a:t>OverSamplin</a:t>
            </a:r>
            <a:r>
              <a:rPr lang="en-US" dirty="0" err="1">
                <a:solidFill>
                  <a:srgbClr val="757575"/>
                </a:solidFill>
                <a:latin typeface="sohne"/>
              </a:rPr>
              <a:t>g</a:t>
            </a:r>
            <a:r>
              <a:rPr lang="en-US" dirty="0">
                <a:solidFill>
                  <a:srgbClr val="757575"/>
                </a:solidFill>
                <a:latin typeface="sohne"/>
              </a:rPr>
              <a:t>:</a:t>
            </a:r>
          </a:p>
          <a:p>
            <a:pPr lvl="1"/>
            <a:r>
              <a:rPr lang="en-IN" b="1" i="0" dirty="0">
                <a:solidFill>
                  <a:srgbClr val="292929"/>
                </a:solidFill>
                <a:effectLst/>
                <a:latin typeface="sohne"/>
              </a:rPr>
              <a:t>Data Augmentation:</a:t>
            </a:r>
            <a:endParaRPr lang="en-US" dirty="0">
              <a:solidFill>
                <a:srgbClr val="292929"/>
              </a:solidFill>
              <a:latin typeface="source-serif-pro"/>
            </a:endParaRPr>
          </a:p>
          <a:p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SMOTE is an algorithm that performs data augmentation by creating </a:t>
            </a:r>
            <a:r>
              <a:rPr lang="en-US" b="1" i="0" dirty="0">
                <a:solidFill>
                  <a:srgbClr val="292929"/>
                </a:solidFill>
                <a:effectLst/>
                <a:latin typeface="source-serif-pro"/>
              </a:rPr>
              <a:t>synthetic data points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 based on the original data points. SMOTE can be seen as an advanced version of oversampling, or as a specific algorithm for data augmentation. The advantage of SMOTE is that you are </a:t>
            </a:r>
            <a:r>
              <a:rPr lang="en-US" b="1" i="0" dirty="0">
                <a:solidFill>
                  <a:srgbClr val="292929"/>
                </a:solidFill>
                <a:effectLst/>
                <a:latin typeface="source-serif-pro"/>
              </a:rPr>
              <a:t>not generating duplicates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, but rather creating synthetic data points that are </a:t>
            </a:r>
            <a:r>
              <a:rPr lang="en-US" b="1" i="0" dirty="0">
                <a:solidFill>
                  <a:srgbClr val="292929"/>
                </a:solidFill>
                <a:effectLst/>
                <a:latin typeface="source-serif-pro"/>
              </a:rPr>
              <a:t>slightly different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 from the original data points.</a:t>
            </a:r>
            <a:r>
              <a:rPr lang="en-US" b="0" i="0" dirty="0">
                <a:solidFill>
                  <a:srgbClr val="757575"/>
                </a:solidFill>
                <a:effectLst/>
                <a:latin typeface="sohne"/>
              </a:rPr>
              <a:t> 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740785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025105-85D5-6057-95E0-78ECAD0D0D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425" y="960216"/>
            <a:ext cx="10725150" cy="5562600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3D8D3FE-2D2E-73B1-298C-554CE20BFF2C}"/>
              </a:ext>
            </a:extLst>
          </p:cNvPr>
          <p:cNvSpPr/>
          <p:nvPr/>
        </p:nvSpPr>
        <p:spPr>
          <a:xfrm>
            <a:off x="4834359" y="115747"/>
            <a:ext cx="2523281" cy="6481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4EDA86-6447-089E-78D7-52B9B70C606C}"/>
              </a:ext>
            </a:extLst>
          </p:cNvPr>
          <p:cNvSpPr txBox="1"/>
          <p:nvPr/>
        </p:nvSpPr>
        <p:spPr>
          <a:xfrm>
            <a:off x="5424667" y="255172"/>
            <a:ext cx="21065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SMOTE CODE: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062856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B77F01A-8DEF-664F-BDF9-3A39D0E548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050" y="3582605"/>
            <a:ext cx="7581900" cy="1104900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7F6E14B-39E4-281B-5237-7BA268C10072}"/>
              </a:ext>
            </a:extLst>
          </p:cNvPr>
          <p:cNvSpPr/>
          <p:nvPr/>
        </p:nvSpPr>
        <p:spPr>
          <a:xfrm>
            <a:off x="4452395" y="474408"/>
            <a:ext cx="2523281" cy="6481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AC7242-BF21-7D04-9195-8B1759F99EEE}"/>
              </a:ext>
            </a:extLst>
          </p:cNvPr>
          <p:cNvSpPr txBox="1"/>
          <p:nvPr/>
        </p:nvSpPr>
        <p:spPr>
          <a:xfrm>
            <a:off x="5042703" y="613833"/>
            <a:ext cx="21065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SMOTE O/P: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218317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9F7A938-2D60-6557-CE02-D98A3DA413A7}"/>
              </a:ext>
            </a:extLst>
          </p:cNvPr>
          <p:cNvSpPr/>
          <p:nvPr/>
        </p:nvSpPr>
        <p:spPr>
          <a:xfrm>
            <a:off x="3143983" y="1339571"/>
            <a:ext cx="9385160" cy="3607358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800" b="1" dirty="0">
                <a:solidFill>
                  <a:schemeClr val="tx1"/>
                </a:solidFill>
              </a:rPr>
              <a:t>REVIEW - 4</a:t>
            </a:r>
            <a:endParaRPr lang="en-IN" sz="8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10168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inus Sign 3">
            <a:extLst>
              <a:ext uri="{FF2B5EF4-FFF2-40B4-BE49-F238E27FC236}">
                <a16:creationId xmlns:a16="http://schemas.microsoft.com/office/drawing/2014/main" id="{D0F09B24-0E4C-70A7-A601-94A85731B59D}"/>
              </a:ext>
            </a:extLst>
          </p:cNvPr>
          <p:cNvSpPr/>
          <p:nvPr/>
        </p:nvSpPr>
        <p:spPr>
          <a:xfrm>
            <a:off x="-1259633" y="-1012372"/>
            <a:ext cx="10260294" cy="2897155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34E9BE-D68B-A3A3-8953-4C75E70A2963}"/>
              </a:ext>
            </a:extLst>
          </p:cNvPr>
          <p:cNvSpPr txBox="1"/>
          <p:nvPr/>
        </p:nvSpPr>
        <p:spPr>
          <a:xfrm>
            <a:off x="410546" y="93308"/>
            <a:ext cx="69546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6. MODEL CONSTRUCTION</a:t>
            </a:r>
          </a:p>
          <a:p>
            <a:pPr algn="ctr"/>
            <a:endParaRPr lang="en-US" sz="36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37A5555-AF47-EB39-4B21-3881DF7500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9038" y="1019244"/>
            <a:ext cx="10260294" cy="5792101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814B9EDF-8956-6D30-8E47-4750FBD1AC74}"/>
              </a:ext>
            </a:extLst>
          </p:cNvPr>
          <p:cNvSpPr/>
          <p:nvPr/>
        </p:nvSpPr>
        <p:spPr>
          <a:xfrm>
            <a:off x="7161786" y="201131"/>
            <a:ext cx="4877546" cy="50060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7D48F2-368C-CBB8-FCDD-F532E07F074B}"/>
              </a:ext>
            </a:extLst>
          </p:cNvPr>
          <p:cNvSpPr txBox="1"/>
          <p:nvPr/>
        </p:nvSpPr>
        <p:spPr>
          <a:xfrm>
            <a:off x="8660056" y="220114"/>
            <a:ext cx="4595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RANDOM FOREST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603712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2B3B7E5-2FAD-9364-4928-07E12CA353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950" y="491345"/>
            <a:ext cx="10706100" cy="6286500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15846FD-1447-DCB1-4553-BE66A4660A21}"/>
              </a:ext>
            </a:extLst>
          </p:cNvPr>
          <p:cNvSpPr/>
          <p:nvPr/>
        </p:nvSpPr>
        <p:spPr>
          <a:xfrm>
            <a:off x="7040488" y="80155"/>
            <a:ext cx="4877546" cy="50060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D6269F-7420-3553-BC29-E7825184DF9B}"/>
              </a:ext>
            </a:extLst>
          </p:cNvPr>
          <p:cNvSpPr txBox="1"/>
          <p:nvPr/>
        </p:nvSpPr>
        <p:spPr>
          <a:xfrm>
            <a:off x="8230848" y="144560"/>
            <a:ext cx="4595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LOGISTIC REGRESSION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926533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5C33A86-06DD-C65A-35E6-1420FC46F2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650" y="962025"/>
            <a:ext cx="9410700" cy="4933950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BAA7121-90B0-2CAD-FF31-CFE4739011B8}"/>
              </a:ext>
            </a:extLst>
          </p:cNvPr>
          <p:cNvSpPr/>
          <p:nvPr/>
        </p:nvSpPr>
        <p:spPr>
          <a:xfrm>
            <a:off x="7161786" y="201131"/>
            <a:ext cx="4877546" cy="50060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2201B0-363A-7A2E-76DD-04E8E37D45A6}"/>
              </a:ext>
            </a:extLst>
          </p:cNvPr>
          <p:cNvSpPr txBox="1"/>
          <p:nvPr/>
        </p:nvSpPr>
        <p:spPr>
          <a:xfrm>
            <a:off x="8660056" y="220114"/>
            <a:ext cx="4595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SUPPORT VECTOR MACHINE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968974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4ADE7B8-4596-577B-7003-680F34383D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0" y="638175"/>
            <a:ext cx="10134600" cy="5581650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539D84CD-FB39-9EF0-DFA6-0D3C19CD19C0}"/>
              </a:ext>
            </a:extLst>
          </p:cNvPr>
          <p:cNvSpPr/>
          <p:nvPr/>
        </p:nvSpPr>
        <p:spPr>
          <a:xfrm>
            <a:off x="7143125" y="113205"/>
            <a:ext cx="4877546" cy="50060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BF2552-336F-B739-84F2-624582648682}"/>
              </a:ext>
            </a:extLst>
          </p:cNvPr>
          <p:cNvSpPr txBox="1"/>
          <p:nvPr/>
        </p:nvSpPr>
        <p:spPr>
          <a:xfrm>
            <a:off x="9163909" y="178841"/>
            <a:ext cx="4595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ADABOOST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507803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inus Sign 1">
            <a:extLst>
              <a:ext uri="{FF2B5EF4-FFF2-40B4-BE49-F238E27FC236}">
                <a16:creationId xmlns:a16="http://schemas.microsoft.com/office/drawing/2014/main" id="{3DFD851E-B2E5-6C18-B92B-0488FAC7352E}"/>
              </a:ext>
            </a:extLst>
          </p:cNvPr>
          <p:cNvSpPr/>
          <p:nvPr/>
        </p:nvSpPr>
        <p:spPr>
          <a:xfrm>
            <a:off x="470884" y="-989472"/>
            <a:ext cx="11893420" cy="3065106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23182A-CCDF-7762-8078-FD8A2C82BAD3}"/>
              </a:ext>
            </a:extLst>
          </p:cNvPr>
          <p:cNvSpPr txBox="1"/>
          <p:nvPr/>
        </p:nvSpPr>
        <p:spPr>
          <a:xfrm>
            <a:off x="2179319" y="260208"/>
            <a:ext cx="80616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7. ACCURACY</a:t>
            </a:r>
          </a:p>
          <a:p>
            <a:pPr algn="ctr"/>
            <a:endParaRPr lang="en-US" sz="3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E1BDFE-8F7F-EFAD-CBAB-1810F56BB0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1190624"/>
            <a:ext cx="9067800" cy="566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7749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inus Sign 1">
            <a:extLst>
              <a:ext uri="{FF2B5EF4-FFF2-40B4-BE49-F238E27FC236}">
                <a16:creationId xmlns:a16="http://schemas.microsoft.com/office/drawing/2014/main" id="{0ACE677B-CA91-F625-A62F-3A8EC4104544}"/>
              </a:ext>
            </a:extLst>
          </p:cNvPr>
          <p:cNvSpPr/>
          <p:nvPr/>
        </p:nvSpPr>
        <p:spPr>
          <a:xfrm>
            <a:off x="543419" y="-943277"/>
            <a:ext cx="11893420" cy="3065106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99D30E8-F54C-FA10-4F23-45D50F80015F}"/>
              </a:ext>
            </a:extLst>
          </p:cNvPr>
          <p:cNvSpPr txBox="1"/>
          <p:nvPr/>
        </p:nvSpPr>
        <p:spPr>
          <a:xfrm>
            <a:off x="2297574" y="162402"/>
            <a:ext cx="80616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7. ACCURACY</a:t>
            </a:r>
          </a:p>
          <a:p>
            <a:pPr algn="ctr"/>
            <a:endParaRPr lang="en-US" sz="3600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9CBC82AC-960D-3784-2AAB-ADAB57DBD9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3591" y="1122744"/>
            <a:ext cx="9176410" cy="5735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6587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inus Sign 1">
            <a:extLst>
              <a:ext uri="{FF2B5EF4-FFF2-40B4-BE49-F238E27FC236}">
                <a16:creationId xmlns:a16="http://schemas.microsoft.com/office/drawing/2014/main" id="{FD8F5890-1355-E905-642E-257E29321A7A}"/>
              </a:ext>
            </a:extLst>
          </p:cNvPr>
          <p:cNvSpPr/>
          <p:nvPr/>
        </p:nvSpPr>
        <p:spPr>
          <a:xfrm>
            <a:off x="531844" y="-1059024"/>
            <a:ext cx="11893420" cy="3065106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498BB5-C257-9D59-933A-21BEEAD16792}"/>
              </a:ext>
            </a:extLst>
          </p:cNvPr>
          <p:cNvSpPr txBox="1"/>
          <p:nvPr/>
        </p:nvSpPr>
        <p:spPr>
          <a:xfrm>
            <a:off x="2285999" y="46655"/>
            <a:ext cx="80616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8. PREDICTION</a:t>
            </a:r>
          </a:p>
          <a:p>
            <a:pPr algn="ctr"/>
            <a:endParaRPr lang="en-US" sz="3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6F45FA-A55B-B343-421B-4CDADE09BA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46085"/>
            <a:ext cx="12192000" cy="558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215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EEF39E6-1546-BC6E-BC02-97EC60035791}"/>
              </a:ext>
            </a:extLst>
          </p:cNvPr>
          <p:cNvSpPr txBox="1"/>
          <p:nvPr/>
        </p:nvSpPr>
        <p:spPr>
          <a:xfrm>
            <a:off x="1744825" y="2416628"/>
            <a:ext cx="689438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9600" b="1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7724771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639E175-5A9A-030F-823C-24604F7E13F4}"/>
              </a:ext>
            </a:extLst>
          </p:cNvPr>
          <p:cNvSpPr txBox="1"/>
          <p:nvPr/>
        </p:nvSpPr>
        <p:spPr>
          <a:xfrm>
            <a:off x="904875" y="436054"/>
            <a:ext cx="6096000" cy="10900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7940">
              <a:lnSpc>
                <a:spcPct val="100000"/>
              </a:lnSpc>
              <a:spcBef>
                <a:spcPts val="1300"/>
              </a:spcBef>
            </a:pPr>
            <a:r>
              <a:rPr lang="en-IN" sz="1800" b="1" u="heavy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PROJECT</a:t>
            </a:r>
            <a:r>
              <a:rPr lang="en-IN" sz="1800" b="1" u="heavy" spc="-8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lang="en-IN" sz="1800" b="1" u="heavy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GUIDE:</a:t>
            </a:r>
            <a:endParaRPr lang="en-IN" sz="1800" dirty="0">
              <a:latin typeface="Times New Roman"/>
              <a:cs typeface="Times New Roman"/>
            </a:endParaRPr>
          </a:p>
          <a:p>
            <a:pPr marL="27940">
              <a:lnSpc>
                <a:spcPct val="100000"/>
              </a:lnSpc>
              <a:spcBef>
                <a:spcPts val="1200"/>
              </a:spcBef>
            </a:pPr>
            <a:r>
              <a:rPr lang="en-IN" sz="1800" spc="130" dirty="0" err="1">
                <a:latin typeface="Cambria"/>
                <a:cs typeface="Cambria"/>
              </a:rPr>
              <a:t>Dr.</a:t>
            </a:r>
            <a:r>
              <a:rPr lang="en-IN" sz="1800" spc="15" dirty="0">
                <a:latin typeface="Cambria"/>
                <a:cs typeface="Cambria"/>
              </a:rPr>
              <a:t> </a:t>
            </a:r>
            <a:r>
              <a:rPr lang="en-IN" sz="1800" spc="195" dirty="0">
                <a:latin typeface="Cambria"/>
                <a:cs typeface="Cambria"/>
              </a:rPr>
              <a:t>CHAGANTI</a:t>
            </a:r>
            <a:r>
              <a:rPr lang="en-IN" sz="1800" spc="20" dirty="0">
                <a:latin typeface="Cambria"/>
                <a:cs typeface="Cambria"/>
              </a:rPr>
              <a:t> </a:t>
            </a:r>
            <a:r>
              <a:rPr lang="en-IN" sz="1800" spc="145" dirty="0">
                <a:latin typeface="Cambria"/>
                <a:cs typeface="Cambria"/>
              </a:rPr>
              <a:t>B</a:t>
            </a:r>
            <a:r>
              <a:rPr lang="en-IN" sz="1800" spc="20" dirty="0">
                <a:latin typeface="Cambria"/>
                <a:cs typeface="Cambria"/>
              </a:rPr>
              <a:t> </a:t>
            </a:r>
            <a:r>
              <a:rPr lang="en-IN" sz="1800" spc="235" dirty="0">
                <a:latin typeface="Cambria"/>
                <a:cs typeface="Cambria"/>
              </a:rPr>
              <a:t>N</a:t>
            </a:r>
            <a:r>
              <a:rPr lang="en-IN" sz="1800" spc="20" dirty="0">
                <a:latin typeface="Cambria"/>
                <a:cs typeface="Cambria"/>
              </a:rPr>
              <a:t> </a:t>
            </a:r>
            <a:r>
              <a:rPr lang="en-IN" sz="1800" spc="215" dirty="0">
                <a:latin typeface="Cambria"/>
                <a:cs typeface="Cambria"/>
              </a:rPr>
              <a:t>LAKSHMI</a:t>
            </a:r>
            <a:endParaRPr lang="en-IN" sz="1800" dirty="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lang="en-IN" sz="1800" dirty="0">
              <a:latin typeface="Cambria"/>
              <a:cs typeface="Cambri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06D148-1C3E-2D04-F70E-3E95F47954DA}"/>
              </a:ext>
            </a:extLst>
          </p:cNvPr>
          <p:cNvSpPr txBox="1"/>
          <p:nvPr/>
        </p:nvSpPr>
        <p:spPr>
          <a:xfrm>
            <a:off x="904875" y="1526096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50"/>
              </a:spcBef>
            </a:pPr>
            <a:endParaRPr lang="en-IN" sz="1800" dirty="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</a:pPr>
            <a:r>
              <a:rPr lang="en-IN" sz="1800" b="1" u="heavy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TEAM</a:t>
            </a:r>
            <a:r>
              <a:rPr lang="en-IN" sz="1800" b="1" u="heavy" spc="-4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lang="en-IN" sz="1800" b="1" u="heavy" spc="-2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DETAILS:</a:t>
            </a:r>
            <a:endParaRPr lang="en-IN" sz="1800" dirty="0">
              <a:latin typeface="Times New Roman"/>
              <a:cs typeface="Times New Roman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774CF17D-02B8-C3FD-4562-9D04E56A3A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4233023"/>
              </p:ext>
            </p:extLst>
          </p:nvPr>
        </p:nvGraphicFramePr>
        <p:xfrm>
          <a:off x="1933575" y="2616138"/>
          <a:ext cx="7954107" cy="347990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59351">
                  <a:extLst>
                    <a:ext uri="{9D8B030D-6E8A-4147-A177-3AD203B41FA5}">
                      <a16:colId xmlns:a16="http://schemas.microsoft.com/office/drawing/2014/main" val="3762589570"/>
                    </a:ext>
                  </a:extLst>
                </a:gridCol>
                <a:gridCol w="5494756">
                  <a:extLst>
                    <a:ext uri="{9D8B030D-6E8A-4147-A177-3AD203B41FA5}">
                      <a16:colId xmlns:a16="http://schemas.microsoft.com/office/drawing/2014/main" val="2203153272"/>
                    </a:ext>
                  </a:extLst>
                </a:gridCol>
              </a:tblGrid>
              <a:tr h="6544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20"/>
                        </a:spcBef>
                      </a:pPr>
                      <a:r>
                        <a:rPr sz="1500" b="1" spc="-5" dirty="0">
                          <a:solidFill>
                            <a:srgbClr val="CC0000"/>
                          </a:solidFill>
                          <a:latin typeface="Times New Roman"/>
                          <a:cs typeface="Times New Roman"/>
                        </a:rPr>
                        <a:t>ROLL.NO</a:t>
                      </a:r>
                      <a:endParaRPr sz="15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91440" marB="0">
                    <a:lnL w="9525">
                      <a:solidFill>
                        <a:srgbClr val="455F51"/>
                      </a:solidFill>
                      <a:prstDash val="solid"/>
                    </a:lnL>
                    <a:lnR w="9525">
                      <a:solidFill>
                        <a:srgbClr val="455F51"/>
                      </a:solidFill>
                      <a:prstDash val="solid"/>
                    </a:lnR>
                    <a:lnT w="9525">
                      <a:solidFill>
                        <a:srgbClr val="455F51"/>
                      </a:solidFill>
                      <a:prstDash val="solid"/>
                    </a:lnT>
                    <a:lnB w="9525">
                      <a:solidFill>
                        <a:srgbClr val="455F5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20"/>
                        </a:spcBef>
                      </a:pPr>
                      <a:r>
                        <a:rPr sz="1500" b="1" spc="-5" dirty="0">
                          <a:solidFill>
                            <a:srgbClr val="CC0000"/>
                          </a:solidFill>
                          <a:latin typeface="Times New Roman"/>
                          <a:cs typeface="Times New Roman"/>
                        </a:rPr>
                        <a:t>STUDENT</a:t>
                      </a:r>
                      <a:r>
                        <a:rPr sz="1500" b="1" spc="-70" dirty="0">
                          <a:solidFill>
                            <a:srgbClr val="CC0000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b="1" spc="-5" dirty="0">
                          <a:solidFill>
                            <a:srgbClr val="CC0000"/>
                          </a:solidFill>
                          <a:latin typeface="Times New Roman"/>
                          <a:cs typeface="Times New Roman"/>
                        </a:rPr>
                        <a:t>NAME</a:t>
                      </a:r>
                      <a:endParaRPr sz="15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91440" marB="0">
                    <a:lnL w="9525">
                      <a:solidFill>
                        <a:srgbClr val="455F51"/>
                      </a:solidFill>
                      <a:prstDash val="solid"/>
                    </a:lnL>
                    <a:lnR w="9525">
                      <a:solidFill>
                        <a:srgbClr val="455F51"/>
                      </a:solidFill>
                      <a:prstDash val="solid"/>
                    </a:lnR>
                    <a:lnT w="9525">
                      <a:solidFill>
                        <a:srgbClr val="455F51"/>
                      </a:solidFill>
                      <a:prstDash val="solid"/>
                    </a:lnT>
                    <a:lnB w="9525">
                      <a:solidFill>
                        <a:srgbClr val="455F5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0090980"/>
                  </a:ext>
                </a:extLst>
              </a:tr>
              <a:tr h="70635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50"/>
                        </a:spcBef>
                      </a:pPr>
                      <a:r>
                        <a:rPr sz="1500" dirty="0">
                          <a:latin typeface="Times New Roman"/>
                          <a:cs typeface="Times New Roman"/>
                        </a:rPr>
                        <a:t>19K91A05</a:t>
                      </a:r>
                      <a:r>
                        <a:rPr lang="en-IN" sz="1500" dirty="0">
                          <a:latin typeface="Times New Roman"/>
                          <a:cs typeface="Times New Roman"/>
                        </a:rPr>
                        <a:t>49</a:t>
                      </a:r>
                      <a:endParaRPr sz="15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107950" marB="0">
                    <a:lnL w="9525">
                      <a:solidFill>
                        <a:srgbClr val="455F51"/>
                      </a:solidFill>
                      <a:prstDash val="solid"/>
                    </a:lnL>
                    <a:lnR w="9525">
                      <a:solidFill>
                        <a:srgbClr val="455F51"/>
                      </a:solidFill>
                      <a:prstDash val="solid"/>
                    </a:lnR>
                    <a:lnT w="9525">
                      <a:solidFill>
                        <a:srgbClr val="455F51"/>
                      </a:solidFill>
                      <a:prstDash val="solid"/>
                    </a:lnT>
                    <a:lnB w="9525">
                      <a:solidFill>
                        <a:srgbClr val="455F5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50"/>
                        </a:spcBef>
                      </a:pPr>
                      <a:r>
                        <a:rPr lang="en-US" sz="1500" b="1" spc="-85" dirty="0">
                          <a:latin typeface="Times New Roman"/>
                          <a:cs typeface="Times New Roman"/>
                        </a:rPr>
                        <a:t>CH SRIJAN</a:t>
                      </a:r>
                      <a:r>
                        <a:rPr sz="1500" b="1" spc="-8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dirty="0">
                          <a:latin typeface="Times New Roman"/>
                          <a:cs typeface="Times New Roman"/>
                        </a:rPr>
                        <a:t>(</a:t>
                      </a:r>
                      <a:r>
                        <a:rPr sz="1500" spc="-105" dirty="0">
                          <a:latin typeface="Times New Roman"/>
                          <a:cs typeface="Times New Roman"/>
                        </a:rPr>
                        <a:t>T</a:t>
                      </a:r>
                      <a:r>
                        <a:rPr sz="1500" spc="-5" dirty="0">
                          <a:latin typeface="Times New Roman"/>
                          <a:cs typeface="Times New Roman"/>
                        </a:rPr>
                        <a:t>ea</a:t>
                      </a:r>
                      <a:r>
                        <a:rPr sz="1500" dirty="0">
                          <a:latin typeface="Times New Roman"/>
                          <a:cs typeface="Times New Roman"/>
                        </a:rPr>
                        <a:t>m</a:t>
                      </a:r>
                      <a:r>
                        <a:rPr sz="1500" spc="-5" dirty="0">
                          <a:latin typeface="Times New Roman"/>
                          <a:cs typeface="Times New Roman"/>
                        </a:rPr>
                        <a:t> Leader)</a:t>
                      </a:r>
                      <a:endParaRPr sz="15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107950" marB="0">
                    <a:lnL w="9525">
                      <a:solidFill>
                        <a:srgbClr val="455F51"/>
                      </a:solidFill>
                      <a:prstDash val="solid"/>
                    </a:lnL>
                    <a:lnR w="9525">
                      <a:solidFill>
                        <a:srgbClr val="455F51"/>
                      </a:solidFill>
                      <a:prstDash val="solid"/>
                    </a:lnR>
                    <a:lnT w="9525">
                      <a:solidFill>
                        <a:srgbClr val="455F51"/>
                      </a:solidFill>
                      <a:prstDash val="solid"/>
                    </a:lnT>
                    <a:lnB w="9525">
                      <a:solidFill>
                        <a:srgbClr val="455F5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58096826"/>
                  </a:ext>
                </a:extLst>
              </a:tr>
              <a:tr h="70635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50"/>
                        </a:spcBef>
                      </a:pPr>
                      <a:r>
                        <a:rPr sz="1500" dirty="0">
                          <a:latin typeface="Times New Roman"/>
                          <a:cs typeface="Times New Roman"/>
                        </a:rPr>
                        <a:t>19K91A05</a:t>
                      </a:r>
                      <a:r>
                        <a:rPr lang="en-US" sz="1500" dirty="0">
                          <a:latin typeface="Times New Roman"/>
                          <a:cs typeface="Times New Roman"/>
                        </a:rPr>
                        <a:t>O5</a:t>
                      </a:r>
                      <a:endParaRPr sz="15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107950" marB="0">
                    <a:lnL w="9525">
                      <a:solidFill>
                        <a:srgbClr val="455F51"/>
                      </a:solidFill>
                      <a:prstDash val="solid"/>
                    </a:lnL>
                    <a:lnR w="9525">
                      <a:solidFill>
                        <a:srgbClr val="455F51"/>
                      </a:solidFill>
                      <a:prstDash val="solid"/>
                    </a:lnR>
                    <a:lnT w="9525">
                      <a:solidFill>
                        <a:srgbClr val="455F51"/>
                      </a:solidFill>
                      <a:prstDash val="solid"/>
                    </a:lnT>
                    <a:lnB w="9525">
                      <a:solidFill>
                        <a:srgbClr val="455F5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50"/>
                        </a:spcBef>
                      </a:pPr>
                      <a:r>
                        <a:rPr lang="en-US" sz="1500" spc="-20" dirty="0">
                          <a:latin typeface="Times New Roman"/>
                          <a:cs typeface="Times New Roman"/>
                        </a:rPr>
                        <a:t>AFSHA</a:t>
                      </a:r>
                      <a:endParaRPr sz="15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107950" marB="0">
                    <a:lnL w="9525">
                      <a:solidFill>
                        <a:srgbClr val="455F51"/>
                      </a:solidFill>
                      <a:prstDash val="solid"/>
                    </a:lnL>
                    <a:lnR w="9525">
                      <a:solidFill>
                        <a:srgbClr val="455F51"/>
                      </a:solidFill>
                      <a:prstDash val="solid"/>
                    </a:lnR>
                    <a:lnT w="9525">
                      <a:solidFill>
                        <a:srgbClr val="455F51"/>
                      </a:solidFill>
                      <a:prstDash val="solid"/>
                    </a:lnT>
                    <a:lnB w="9525">
                      <a:solidFill>
                        <a:srgbClr val="455F5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7332020"/>
                  </a:ext>
                </a:extLst>
              </a:tr>
              <a:tr h="70635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50"/>
                        </a:spcBef>
                      </a:pPr>
                      <a:r>
                        <a:rPr sz="1500" dirty="0">
                          <a:latin typeface="Times New Roman"/>
                          <a:cs typeface="Times New Roman"/>
                        </a:rPr>
                        <a:t>19K91A05</a:t>
                      </a:r>
                      <a:r>
                        <a:rPr lang="en-US" sz="1500" dirty="0">
                          <a:latin typeface="Times New Roman"/>
                          <a:cs typeface="Times New Roman"/>
                        </a:rPr>
                        <a:t>06</a:t>
                      </a:r>
                      <a:endParaRPr sz="15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107950" marB="0">
                    <a:lnL w="9525">
                      <a:solidFill>
                        <a:srgbClr val="455F51"/>
                      </a:solidFill>
                      <a:prstDash val="solid"/>
                    </a:lnL>
                    <a:lnR w="9525">
                      <a:solidFill>
                        <a:srgbClr val="455F51"/>
                      </a:solidFill>
                      <a:prstDash val="solid"/>
                    </a:lnR>
                    <a:lnT w="9525">
                      <a:solidFill>
                        <a:srgbClr val="455F51"/>
                      </a:solidFill>
                      <a:prstDash val="solid"/>
                    </a:lnT>
                    <a:lnB w="9525">
                      <a:solidFill>
                        <a:srgbClr val="455F5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50"/>
                        </a:spcBef>
                      </a:pPr>
                      <a:r>
                        <a:rPr lang="en-US" sz="1500" spc="-5" dirty="0">
                          <a:latin typeface="Times New Roman"/>
                          <a:cs typeface="Times New Roman"/>
                        </a:rPr>
                        <a:t>AILA VIGNESH</a:t>
                      </a:r>
                      <a:endParaRPr sz="15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107950" marB="0">
                    <a:lnL w="9525">
                      <a:solidFill>
                        <a:srgbClr val="455F51"/>
                      </a:solidFill>
                      <a:prstDash val="solid"/>
                    </a:lnL>
                    <a:lnR w="9525">
                      <a:solidFill>
                        <a:srgbClr val="455F51"/>
                      </a:solidFill>
                      <a:prstDash val="solid"/>
                    </a:lnR>
                    <a:lnT w="9525">
                      <a:solidFill>
                        <a:srgbClr val="455F51"/>
                      </a:solidFill>
                      <a:prstDash val="solid"/>
                    </a:lnT>
                    <a:lnB w="9525">
                      <a:solidFill>
                        <a:srgbClr val="455F5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88239554"/>
                  </a:ext>
                </a:extLst>
              </a:tr>
              <a:tr h="70635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50"/>
                        </a:spcBef>
                      </a:pPr>
                      <a:r>
                        <a:rPr sz="1500" dirty="0">
                          <a:latin typeface="Times New Roman"/>
                          <a:cs typeface="Times New Roman"/>
                        </a:rPr>
                        <a:t>19K91A05</a:t>
                      </a:r>
                      <a:r>
                        <a:rPr lang="en-US" sz="1500" dirty="0">
                          <a:latin typeface="Times New Roman"/>
                          <a:cs typeface="Times New Roman"/>
                        </a:rPr>
                        <a:t>55</a:t>
                      </a:r>
                      <a:endParaRPr sz="15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107950" marB="0">
                    <a:lnL w="9525">
                      <a:solidFill>
                        <a:srgbClr val="455F51"/>
                      </a:solidFill>
                      <a:prstDash val="solid"/>
                    </a:lnL>
                    <a:lnR w="9525">
                      <a:solidFill>
                        <a:srgbClr val="455F51"/>
                      </a:solidFill>
                      <a:prstDash val="solid"/>
                    </a:lnR>
                    <a:lnT w="9525">
                      <a:solidFill>
                        <a:srgbClr val="455F51"/>
                      </a:solidFill>
                      <a:prstDash val="solid"/>
                    </a:lnT>
                    <a:lnB w="9525">
                      <a:solidFill>
                        <a:srgbClr val="455F5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50"/>
                        </a:spcBef>
                      </a:pPr>
                      <a:r>
                        <a:rPr lang="en-US" sz="1500" spc="-5" dirty="0">
                          <a:latin typeface="Times New Roman"/>
                          <a:cs typeface="Times New Roman"/>
                        </a:rPr>
                        <a:t>DAMERA RAJU</a:t>
                      </a:r>
                      <a:endParaRPr sz="15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107950" marB="0">
                    <a:lnL w="9525">
                      <a:solidFill>
                        <a:srgbClr val="455F51"/>
                      </a:solidFill>
                      <a:prstDash val="solid"/>
                    </a:lnL>
                    <a:lnR w="9525">
                      <a:solidFill>
                        <a:srgbClr val="455F51"/>
                      </a:solidFill>
                      <a:prstDash val="solid"/>
                    </a:lnR>
                    <a:lnT w="9525">
                      <a:solidFill>
                        <a:srgbClr val="455F51"/>
                      </a:solidFill>
                      <a:prstDash val="solid"/>
                    </a:lnT>
                    <a:lnB w="9525">
                      <a:solidFill>
                        <a:srgbClr val="455F5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733719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234565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A3AD15B-6DBA-8821-A523-B418BBA3194D}"/>
              </a:ext>
            </a:extLst>
          </p:cNvPr>
          <p:cNvSpPr txBox="1"/>
          <p:nvPr/>
        </p:nvSpPr>
        <p:spPr>
          <a:xfrm>
            <a:off x="3810000" y="1420535"/>
            <a:ext cx="6096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800" b="1" spc="-25" dirty="0"/>
              <a:t>PROJECT</a:t>
            </a:r>
            <a:r>
              <a:rPr lang="en-IN" sz="4800" b="1" spc="-20" dirty="0"/>
              <a:t> </a:t>
            </a:r>
            <a:r>
              <a:rPr lang="en-IN" sz="4800" b="1" spc="-15" dirty="0"/>
              <a:t>TITLE</a:t>
            </a:r>
            <a:endParaRPr lang="en-IN" sz="48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7EF5FB-7EC1-6343-8E61-EE2B1B5C9F64}"/>
              </a:ext>
            </a:extLst>
          </p:cNvPr>
          <p:cNvSpPr txBox="1"/>
          <p:nvPr/>
        </p:nvSpPr>
        <p:spPr>
          <a:xfrm>
            <a:off x="2800350" y="3316129"/>
            <a:ext cx="60960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rgbClr val="002060"/>
                </a:solidFill>
              </a:rPr>
              <a:t>A MODEL TO PREDICT HEART DISEASE USING MACHINE LEARNING</a:t>
            </a:r>
            <a:endParaRPr lang="en-IN" sz="2800" dirty="0">
              <a:solidFill>
                <a:srgbClr val="00206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EBFCA14-9CF2-DC55-144D-308937B8E915}"/>
              </a:ext>
            </a:extLst>
          </p:cNvPr>
          <p:cNvSpPr txBox="1"/>
          <p:nvPr/>
        </p:nvSpPr>
        <p:spPr>
          <a:xfrm>
            <a:off x="1781175" y="5568434"/>
            <a:ext cx="44100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en-IN" sz="1800" b="1" spc="20" dirty="0">
                <a:solidFill>
                  <a:srgbClr val="0000FF"/>
                </a:solidFill>
                <a:latin typeface="Times New Roman"/>
                <a:cs typeface="Times New Roman"/>
              </a:rPr>
              <a:t>TEAM</a:t>
            </a:r>
            <a:r>
              <a:rPr lang="en-IN" sz="1800" b="1" spc="-3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lang="en-IN" sz="1800" b="1" spc="20" dirty="0">
                <a:solidFill>
                  <a:srgbClr val="0000FF"/>
                </a:solidFill>
                <a:latin typeface="Times New Roman"/>
                <a:cs typeface="Times New Roman"/>
              </a:rPr>
              <a:t>NO</a:t>
            </a:r>
            <a:r>
              <a:rPr lang="en-IN" sz="1800" b="1" spc="-2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lang="en-IN" sz="1800" b="1" spc="10" dirty="0">
                <a:solidFill>
                  <a:srgbClr val="0000FF"/>
                </a:solidFill>
                <a:latin typeface="Times New Roman"/>
                <a:cs typeface="Times New Roman"/>
              </a:rPr>
              <a:t>:</a:t>
            </a:r>
            <a:r>
              <a:rPr lang="en-IN" sz="1800" b="1" spc="-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lang="en-IN" sz="1800" b="1" spc="10" dirty="0">
                <a:latin typeface="Times New Roman"/>
                <a:cs typeface="Times New Roman"/>
              </a:rPr>
              <a:t>A9</a:t>
            </a:r>
            <a:endParaRPr lang="en-IN" sz="1800" dirty="0">
              <a:latin typeface="Times New Roman"/>
              <a:cs typeface="Times New Roman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1F96707-BC27-75BF-293D-B41C1D9C1883}"/>
              </a:ext>
            </a:extLst>
          </p:cNvPr>
          <p:cNvSpPr txBox="1"/>
          <p:nvPr/>
        </p:nvSpPr>
        <p:spPr>
          <a:xfrm>
            <a:off x="7248525" y="556843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en-IN" sz="1800" b="1" spc="15" dirty="0">
                <a:solidFill>
                  <a:srgbClr val="BE9000"/>
                </a:solidFill>
                <a:latin typeface="Times New Roman"/>
                <a:cs typeface="Times New Roman"/>
              </a:rPr>
              <a:t>BRANCH/SEC</a:t>
            </a:r>
            <a:r>
              <a:rPr lang="en-IN" sz="1800" b="1" spc="-10" dirty="0">
                <a:solidFill>
                  <a:srgbClr val="BE9000"/>
                </a:solidFill>
                <a:latin typeface="Times New Roman"/>
                <a:cs typeface="Times New Roman"/>
              </a:rPr>
              <a:t> </a:t>
            </a:r>
            <a:r>
              <a:rPr lang="en-IN" sz="1800" b="1" spc="10" dirty="0">
                <a:solidFill>
                  <a:srgbClr val="3E3E3E"/>
                </a:solidFill>
                <a:latin typeface="Times New Roman"/>
                <a:cs typeface="Times New Roman"/>
              </a:rPr>
              <a:t>:</a:t>
            </a:r>
            <a:r>
              <a:rPr lang="en-IN" sz="1800" b="1" spc="-20" dirty="0">
                <a:solidFill>
                  <a:srgbClr val="3E3E3E"/>
                </a:solidFill>
                <a:latin typeface="Times New Roman"/>
                <a:cs typeface="Times New Roman"/>
              </a:rPr>
              <a:t> </a:t>
            </a:r>
            <a:r>
              <a:rPr lang="en-IN" sz="1800" b="1" spc="10" dirty="0">
                <a:solidFill>
                  <a:srgbClr val="6AA84F"/>
                </a:solidFill>
                <a:latin typeface="Times New Roman"/>
                <a:cs typeface="Times New Roman"/>
              </a:rPr>
              <a:t>CSE-A</a:t>
            </a:r>
            <a:endParaRPr lang="en-IN" sz="18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816786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628E946-97E7-B39C-1C56-D2E3C96833C5}"/>
              </a:ext>
            </a:extLst>
          </p:cNvPr>
          <p:cNvSpPr txBox="1"/>
          <p:nvPr/>
        </p:nvSpPr>
        <p:spPr>
          <a:xfrm>
            <a:off x="3762375" y="2739509"/>
            <a:ext cx="60960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600" b="1" dirty="0"/>
              <a:t>CODING</a:t>
            </a:r>
            <a:endParaRPr lang="en-IN" sz="9600" b="1" dirty="0"/>
          </a:p>
        </p:txBody>
      </p:sp>
    </p:spTree>
    <p:extLst>
      <p:ext uri="{BB962C8B-B14F-4D97-AF65-F5344CB8AC3E}">
        <p14:creationId xmlns:p14="http://schemas.microsoft.com/office/powerpoint/2010/main" val="5815763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61EE622-B3FB-0B3A-F6E1-EC74B54321BB}"/>
              </a:ext>
            </a:extLst>
          </p:cNvPr>
          <p:cNvSpPr/>
          <p:nvPr/>
        </p:nvSpPr>
        <p:spPr>
          <a:xfrm>
            <a:off x="144379" y="192505"/>
            <a:ext cx="5342021" cy="644892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4A130F-5EF7-6992-9AC6-54E410BE64B4}"/>
              </a:ext>
            </a:extLst>
          </p:cNvPr>
          <p:cNvSpPr txBox="1"/>
          <p:nvPr/>
        </p:nvSpPr>
        <p:spPr>
          <a:xfrm>
            <a:off x="609600" y="2566737"/>
            <a:ext cx="44276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/>
              <a:t>CONTENTS</a:t>
            </a:r>
            <a:endParaRPr lang="en-IN" sz="7200" dirty="0"/>
          </a:p>
        </p:txBody>
      </p:sp>
      <p:sp>
        <p:nvSpPr>
          <p:cNvPr id="6" name="Minus Sign 5">
            <a:extLst>
              <a:ext uri="{FF2B5EF4-FFF2-40B4-BE49-F238E27FC236}">
                <a16:creationId xmlns:a16="http://schemas.microsoft.com/office/drawing/2014/main" id="{601DF797-22F9-FD31-F51A-164E5EC4389E}"/>
              </a:ext>
            </a:extLst>
          </p:cNvPr>
          <p:cNvSpPr/>
          <p:nvPr/>
        </p:nvSpPr>
        <p:spPr>
          <a:xfrm>
            <a:off x="5245768" y="-16041"/>
            <a:ext cx="7652084" cy="625642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Minus Sign 6">
            <a:extLst>
              <a:ext uri="{FF2B5EF4-FFF2-40B4-BE49-F238E27FC236}">
                <a16:creationId xmlns:a16="http://schemas.microsoft.com/office/drawing/2014/main" id="{B2AD5C7E-69CC-F9FC-47A4-FAE987A1E57A}"/>
              </a:ext>
            </a:extLst>
          </p:cNvPr>
          <p:cNvSpPr/>
          <p:nvPr/>
        </p:nvSpPr>
        <p:spPr>
          <a:xfrm>
            <a:off x="5245768" y="5935578"/>
            <a:ext cx="7652084" cy="625642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FD0C75-A29F-9874-3E4D-C44347106FF7}"/>
              </a:ext>
            </a:extLst>
          </p:cNvPr>
          <p:cNvSpPr txBox="1"/>
          <p:nvPr/>
        </p:nvSpPr>
        <p:spPr>
          <a:xfrm>
            <a:off x="6416842" y="271768"/>
            <a:ext cx="5342021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3200" dirty="0"/>
              <a:t>DATASET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3200" dirty="0"/>
              <a:t>MULTIVARIATE IMPUTATION BY CHAINED EQUATION(</a:t>
            </a:r>
            <a:r>
              <a:rPr lang="en-US" sz="3200" b="1" dirty="0"/>
              <a:t>MICE)</a:t>
            </a:r>
            <a:endParaRPr lang="en-US" sz="3200" dirty="0"/>
          </a:p>
          <a:p>
            <a:pPr marL="342900" indent="-342900">
              <a:buFont typeface="+mj-lt"/>
              <a:buAutoNum type="arabicPeriod"/>
            </a:pPr>
            <a:r>
              <a:rPr lang="en-US" sz="3200" dirty="0"/>
              <a:t>FEATURE SELECTION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3200" dirty="0"/>
              <a:t>STANDARD SCALAR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3200" dirty="0"/>
              <a:t>SYNTHETIC MINORITY OVER-SAMPLING TECHNIQUES(</a:t>
            </a:r>
            <a:r>
              <a:rPr lang="en-US" sz="3200" b="1" dirty="0"/>
              <a:t>SMOTE)</a:t>
            </a:r>
            <a:endParaRPr lang="en-US" sz="3200" dirty="0"/>
          </a:p>
          <a:p>
            <a:pPr marL="342900" indent="-342900">
              <a:buFont typeface="+mj-lt"/>
              <a:buAutoNum type="arabicPeriod"/>
            </a:pPr>
            <a:r>
              <a:rPr lang="en-US" sz="3200" dirty="0"/>
              <a:t>MODEL CONSTRUCTION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3200" dirty="0"/>
              <a:t>ACCURACY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3200" dirty="0"/>
              <a:t>PREDICTION</a:t>
            </a:r>
          </a:p>
        </p:txBody>
      </p:sp>
    </p:spTree>
    <p:extLst>
      <p:ext uri="{BB962C8B-B14F-4D97-AF65-F5344CB8AC3E}">
        <p14:creationId xmlns:p14="http://schemas.microsoft.com/office/powerpoint/2010/main" val="636275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inus Sign 3">
            <a:extLst>
              <a:ext uri="{FF2B5EF4-FFF2-40B4-BE49-F238E27FC236}">
                <a16:creationId xmlns:a16="http://schemas.microsoft.com/office/drawing/2014/main" id="{F1F080C3-D19D-BE06-51AB-CE0FB04A3BB8}"/>
              </a:ext>
            </a:extLst>
          </p:cNvPr>
          <p:cNvSpPr/>
          <p:nvPr/>
        </p:nvSpPr>
        <p:spPr>
          <a:xfrm>
            <a:off x="149290" y="-1464906"/>
            <a:ext cx="11893420" cy="4040155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FEA789-61D7-08E5-6276-2CEEE03EE596}"/>
              </a:ext>
            </a:extLst>
          </p:cNvPr>
          <p:cNvSpPr txBox="1"/>
          <p:nvPr/>
        </p:nvSpPr>
        <p:spPr>
          <a:xfrm>
            <a:off x="2099388" y="317241"/>
            <a:ext cx="80616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600" dirty="0"/>
              <a:t>1.DATASET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C5945C-9DDA-263D-31B2-D3754263A420}"/>
              </a:ext>
            </a:extLst>
          </p:cNvPr>
          <p:cNvSpPr txBox="1"/>
          <p:nvPr/>
        </p:nvSpPr>
        <p:spPr>
          <a:xfrm>
            <a:off x="513184" y="1530220"/>
            <a:ext cx="1077685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dirty="0"/>
              <a:t>Cleveland Heart disease dataset</a:t>
            </a:r>
          </a:p>
          <a:p>
            <a:pPr algn="ctr"/>
            <a:endParaRPr lang="en-IN" sz="3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56F034-631F-9844-5188-7DD4B7F2A1BF}"/>
              </a:ext>
            </a:extLst>
          </p:cNvPr>
          <p:cNvSpPr txBox="1"/>
          <p:nvPr/>
        </p:nvSpPr>
        <p:spPr>
          <a:xfrm>
            <a:off x="429208" y="2220686"/>
            <a:ext cx="113366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This dataset contains Heart Disease Data collected obtained from UCI (University of California, Irvine).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This dataset is having 14 features out of which eight are categorical features and six are numeric features.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Data of patients having age from 29 to 77 are collected in this dataset</a:t>
            </a:r>
            <a:endParaRPr lang="en-IN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7155389-6A31-9440-FD1C-F35E7062EF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3803" y="3201763"/>
            <a:ext cx="8024555" cy="3132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0603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inus Sign 3">
            <a:extLst>
              <a:ext uri="{FF2B5EF4-FFF2-40B4-BE49-F238E27FC236}">
                <a16:creationId xmlns:a16="http://schemas.microsoft.com/office/drawing/2014/main" id="{FE088F16-568C-20D1-E56A-2441795531FE}"/>
              </a:ext>
            </a:extLst>
          </p:cNvPr>
          <p:cNvSpPr/>
          <p:nvPr/>
        </p:nvSpPr>
        <p:spPr>
          <a:xfrm>
            <a:off x="149290" y="-1511560"/>
            <a:ext cx="11893420" cy="4870579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DEFC41-A62B-FBF2-9C61-F650A17865FC}"/>
              </a:ext>
            </a:extLst>
          </p:cNvPr>
          <p:cNvSpPr txBox="1"/>
          <p:nvPr/>
        </p:nvSpPr>
        <p:spPr>
          <a:xfrm>
            <a:off x="2099388" y="270588"/>
            <a:ext cx="806164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600" dirty="0"/>
              <a:t>2.</a:t>
            </a:r>
            <a:r>
              <a:rPr lang="en-US" sz="3600" dirty="0"/>
              <a:t> MULTIVARIATE IMPUTATION BY CHAINED EQUATION(</a:t>
            </a:r>
            <a:r>
              <a:rPr lang="en-US" sz="3600" b="1" dirty="0"/>
              <a:t>MICE)</a:t>
            </a:r>
            <a:endParaRPr lang="en-US" sz="3600" dirty="0"/>
          </a:p>
          <a:p>
            <a:pPr algn="ctr"/>
            <a:endParaRPr lang="en-IN" sz="3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01E7F7-278E-22AB-9589-4A79A2BFC18E}"/>
              </a:ext>
            </a:extLst>
          </p:cNvPr>
          <p:cNvSpPr txBox="1"/>
          <p:nvPr/>
        </p:nvSpPr>
        <p:spPr>
          <a:xfrm>
            <a:off x="457200" y="1791478"/>
            <a:ext cx="110661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Cleveland dataset has six missing values. These Missing values were imputed using MICE algorithm. This algorithm performs imputation multiple times. It assumes that data is missing randomly. In this method, a regression model is used to predict the value of the missing attribute from the remaining attributes of the dataset</a:t>
            </a:r>
            <a:endParaRPr lang="en-US" sz="18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9E3F3B9-22EA-5266-CA48-7F58B7BBEE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0714" y="3027002"/>
            <a:ext cx="9470571" cy="3635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6768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944EEAD-E01D-9F6A-940F-5952924396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54247"/>
            <a:ext cx="12192000" cy="4149505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0A67FBE-3D2A-9DAA-749B-CDC269F6CF83}"/>
              </a:ext>
            </a:extLst>
          </p:cNvPr>
          <p:cNvSpPr/>
          <p:nvPr/>
        </p:nvSpPr>
        <p:spPr>
          <a:xfrm>
            <a:off x="4452395" y="153365"/>
            <a:ext cx="2523281" cy="6481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DC590F-D32D-9EE9-7BB0-CF17456ABE89}"/>
              </a:ext>
            </a:extLst>
          </p:cNvPr>
          <p:cNvSpPr txBox="1"/>
          <p:nvPr/>
        </p:nvSpPr>
        <p:spPr>
          <a:xfrm>
            <a:off x="5042703" y="292790"/>
            <a:ext cx="21065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MICE CODE: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598530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490</TotalTime>
  <Words>486</Words>
  <Application>Microsoft Office PowerPoint</Application>
  <PresentationFormat>Widescreen</PresentationFormat>
  <Paragraphs>75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7" baseType="lpstr">
      <vt:lpstr>Arial</vt:lpstr>
      <vt:lpstr>Calibri</vt:lpstr>
      <vt:lpstr>Calibri Light</vt:lpstr>
      <vt:lpstr>Cambria</vt:lpstr>
      <vt:lpstr>Inter</vt:lpstr>
      <vt:lpstr>sohne</vt:lpstr>
      <vt:lpstr>source-serif-pro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RAJU DAMERA</dc:creator>
  <cp:lastModifiedBy>RAJU DAMERA</cp:lastModifiedBy>
  <cp:revision>3</cp:revision>
  <dcterms:created xsi:type="dcterms:W3CDTF">2023-04-20T12:08:12Z</dcterms:created>
  <dcterms:modified xsi:type="dcterms:W3CDTF">2023-04-21T06:53:40Z</dcterms:modified>
</cp:coreProperties>
</file>